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9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plo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632389"/>
            <a:ext cx="8354819" cy="2877574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Развитие атомной энергетики: преимущества и мировые тенденции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391991" cy="2027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 государственного научного учреждения "объединенный институт энергетических и ядерных исследований - сосны" национальной академии наук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беларуси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А.В. Кузьмин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20" y="168275"/>
            <a:ext cx="10333355" cy="7943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Возможные направления использования </a:t>
            </a:r>
            <a:b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исследовательского реактора в Республике Беларусь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75378" y="852346"/>
            <a:ext cx="9785985" cy="5781322"/>
          </a:xfrm>
        </p:spPr>
        <p:txBody>
          <a:bodyPr>
            <a:noAutofit/>
          </a:bodyPr>
          <a:lstStyle/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ядерная физика, физика элементарных частиц,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физика ядерных реакторов,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физика конденсированного состояния,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радиационная физика,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радиационная химия,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радиационная биология,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нейтронный структурный анализ,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радиационное материаловедение,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нейтронно-активационный анализ вещества,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нейтронная радиография и томография материалов и изделий,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нейтронно-трансмутационное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легирование материалов,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исследования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детекторов ионизирующих излучений </a:t>
            </a:r>
          </a:p>
          <a:p>
            <a:pPr marL="205740" indent="-20955" algn="just" fontAlgn="auto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 контрольно-измерительных приборов,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радиационная стойкость изделий электронной техники и радиоэлектронной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аппаратуры,</a:t>
            </a: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испытания оборудования радиационного контроля,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82245" indent="-182245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физические, материаловедческие,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теплогидравлические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исследования для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валидации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расчетных кодов</a:t>
            </a:r>
            <a:endParaRPr lang="ru-RU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946785"/>
            <a:ext cx="2445385" cy="1661160"/>
          </a:xfrm>
          <a:prstGeom prst="rect">
            <a:avLst/>
          </a:prstGeom>
        </p:spPr>
      </p:pic>
      <p:pic>
        <p:nvPicPr>
          <p:cNvPr id="12" name="Замещающее содержимое 1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95" y="2436495"/>
            <a:ext cx="429514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45" y="946785"/>
            <a:ext cx="2401570" cy="1541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189865"/>
            <a:ext cx="9855200" cy="7943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Возможные направления использования </a:t>
            </a:r>
            <a:b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исследовательского реактора в Республике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Беларусь 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85247" y="992789"/>
            <a:ext cx="9735820" cy="5365277"/>
          </a:xfrm>
        </p:spPr>
        <p:txBody>
          <a:bodyPr>
            <a:noAutofit/>
          </a:bodyPr>
          <a:lstStyle/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сертификация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испытания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изделий, предназначенных для использования в условиях воздействия ионизирующих излучений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</a:t>
            </a: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метрологическое обеспечение средств измерений атомной энергетики,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исследование перспективных видов ядерного топлива, поглощающих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конструкционных материалов,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испытание и апробация новых типов оборудования различных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технологических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систем, инновационных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приборов и систем управления,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контроля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диагностики,</a:t>
            </a: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разработка и испытания дезактивирующих растворов, выбор и отработка </a:t>
            </a:r>
          </a:p>
          <a:p>
            <a:pPr marL="0" indent="228600" algn="just" fontAlgn="auto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оптимальных методов дезактивации,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геохронология (радиоизотопное датирование),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нейтронозахватная терапия,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производство изотопов для медицинских, промышленных 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научных целей,</a:t>
            </a: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производство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радиофармпрепаратов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радиационная стерилизация медицинских изделий и продуктов питания,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источник позитронов (двухступенчатый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нейтрон-гамма-позитронный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конвертор),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обучение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 подготовка кадров в области ядерной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энергетики,</a:t>
            </a:r>
          </a:p>
          <a:p>
            <a:pPr marL="199390" indent="-199390" algn="just" fontAlgn="auto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alt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 др.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859" y="5154639"/>
            <a:ext cx="2458301" cy="152683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228" y="3076486"/>
            <a:ext cx="1789932" cy="1645374"/>
          </a:xfrm>
          <a:prstGeom prst="rect">
            <a:avLst/>
          </a:prstGeom>
        </p:spPr>
      </p:pic>
      <p:pic>
        <p:nvPicPr>
          <p:cNvPr id="3" name="Изображение -2147482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715" y="1228256"/>
            <a:ext cx="1736725" cy="1364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3110" y="586740"/>
            <a:ext cx="6374130" cy="1478280"/>
          </a:xfrm>
        </p:spPr>
        <p:txBody>
          <a:bodyPr/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09495"/>
            <a:ext cx="577278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Общий обзор мировых тенденций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37" y="1799214"/>
            <a:ext cx="4548734" cy="354171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 конец 2019 г. в мире насчитывалось (в 30 странах) действующих реакторов – 443.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Общая мощность – 392,1 ГВт (эл.)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Центр роста – Азия, где находится 35 из 54 строящихся реакторов и 61 из 74 реакторов, подключенных к энергосетям с 2005 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37" y="1764033"/>
            <a:ext cx="6722367" cy="3873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867" y="473239"/>
            <a:ext cx="9905998" cy="147857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ТИПЫ эксплуатируемых энергетических ядерных реакторов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242" y="1738390"/>
            <a:ext cx="4952999" cy="46568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 443 эксплуатируемых энергетических реакторов 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83 % составляют реакторы с </a:t>
            </a:r>
            <a:r>
              <a:rPr lang="ru-RU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легководным</a:t>
            </a:r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замедлителем и теплоносителем,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11 % — реакторы с тяжеловодным замедлителем и теплоносителем,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3 % — </a:t>
            </a:r>
            <a:r>
              <a:rPr lang="ru-RU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легководные</a:t>
            </a:r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реакторы с графитовым замедлителем ,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3 % — газоохлаждаемые 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Три установки представляют собой быстрые реакторы с жидкометаллическим теплоносителем.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79" y="1655940"/>
            <a:ext cx="6432393" cy="410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7815" y="5755888"/>
            <a:ext cx="6376639" cy="7345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376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легководных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реакторах было произведено почти 89 % электроэнергии, вырабатываемой на АЭС.</a:t>
            </a:r>
            <a:endParaRPr lang="ru-RU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95" y="341427"/>
            <a:ext cx="9905998" cy="60505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Ядерный топливный цикл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001" y="1296430"/>
            <a:ext cx="6198008" cy="4517926"/>
          </a:xfrm>
        </p:spPr>
      </p:pic>
      <p:sp>
        <p:nvSpPr>
          <p:cNvPr id="3" name="TextBox 2"/>
          <p:cNvSpPr txBox="1"/>
          <p:nvPr/>
        </p:nvSpPr>
        <p:spPr>
          <a:xfrm>
            <a:off x="273627" y="1295400"/>
            <a:ext cx="473479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</a:t>
            </a:r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из основных нерешенных проблем атомной энергетики -  окончательная изоляция высокоактивных радиоактивных отходов (ВАО), включая захоронение отработавшего ядерного топлива (ОЯТ), переработка которого не предполагается.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Перспективным является замыкание ядерного топливного цикла путем вовлечения в него обедненного урана и наработанного в ОЯТ плутония, а также трансмутация долгоживущих радиоизотопов, включая минорные актиниды (америций, нептуний, кюрий).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754" y="298132"/>
            <a:ext cx="9905998" cy="147857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Перспективные ядерные энергетические установки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877" y="1849582"/>
            <a:ext cx="4873335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 2001 г. основан Международный форум «Поколение IV» (GIF) как международная организация.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GIF объединяет 13 стран (Аргентина, Австралия, Бразилия, Канада, Китай, Франция, Япония, Корея, Россия, Южная Африка, Швейцария, Великобритания и США), а также Евратом, представляющий 28 членов Европейского Союза.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Цель – координировать исследования и разработки новых ядерных энергетических систем четвертого поколения.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0889" y="1853911"/>
            <a:ext cx="525433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Выбрано шесть реакторных технологий для дальнейших исследований и разработок: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быстрый 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реактор с газовым теплоносителем (GFR);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быстрый реактор со свинцовым теплоносителем (LFR);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реактор на основе расплавленных солей (MSR);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быстрый реактор с натриевым теплоносителем (SFR);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сверхкритический </a:t>
            </a:r>
            <a:r>
              <a:rPr lang="ru-RU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водоохлаждаемый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реактор (SCWR);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высокотемпературный реактор (VHTR).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618" y="273061"/>
            <a:ext cx="9905998" cy="691934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Малые модульные реакторы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30" y="994612"/>
            <a:ext cx="5186796" cy="35417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 малым модульным реакторам (ММР) относятся реакторы, имеющие мощность до 300 МВт и состоящие из модулей, которые перед доставкой и монтажом на площадке изготавливаются на заводе.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 разных стадиях разработки находятся более 50 конструкций и концепций ММР, предназначенных для различных применений. Завершено строительство двух новых АЭС с ММР: в Китае и в Российской Федерации.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84933" y="985530"/>
            <a:ext cx="547947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Преимущества ММР по сравнению с традиционными АЭС: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уменьшение капитальных затрат, ускорение возврата инвестиций;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приближение источника энергии к потребителям, маневренность, работа в малой изолированной энергосистеме;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использование с целью выработки тепла для технологических нужд, опреснения воды и производства водорода;</a:t>
            </a:r>
          </a:p>
          <a:p>
            <a:pPr marL="285750" indent="-285750">
              <a:buFont typeface="Arial" panose="020B0604020202020204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за счет расширения использования пассивных систем.</a:t>
            </a:r>
          </a:p>
          <a:p>
            <a:endParaRPr lang="ru-RU" dirty="0"/>
          </a:p>
        </p:txBody>
      </p:sp>
      <p:pic>
        <p:nvPicPr>
          <p:cNvPr id="5" name="Рисунок 5" descr="Изображение выглядит как лодка, внешний, вода, корабль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21" y="4401217"/>
            <a:ext cx="2427249" cy="1914080"/>
          </a:xfrm>
          <a:prstGeom prst="rect">
            <a:avLst/>
          </a:prstGeom>
        </p:spPr>
      </p:pic>
      <p:pic>
        <p:nvPicPr>
          <p:cNvPr id="7" name="Рисунок 7" descr="Изображение выглядит как небо, внешний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05" y="4413384"/>
            <a:ext cx="2743200" cy="1690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902" y="6306751"/>
            <a:ext cx="37616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ПАЭС </a:t>
            </a:r>
            <a:r>
              <a:rPr lang="ru-RU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«Академик</a:t>
            </a:r>
            <a:r>
              <a:rPr lang="en-U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Ломоносов</a:t>
            </a:r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9126" y="6210257"/>
            <a:ext cx="1484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HTR-PM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10" descr="Изображение выглядит как небо, внешний, несколько, до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74" y="4404089"/>
            <a:ext cx="27432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0045" y="6306751"/>
            <a:ext cx="11710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CAREM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688" y="271306"/>
            <a:ext cx="9822940" cy="74168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Существующие исследовательские ядерные установки оиэяи-сосны нан беларуси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485" y="1330325"/>
            <a:ext cx="6360795" cy="5257800"/>
          </a:xfrm>
        </p:spPr>
        <p:txBody>
          <a:bodyPr>
            <a:normAutofit/>
          </a:bodyPr>
          <a:lstStyle/>
          <a:p>
            <a:pPr marL="180975" indent="-180975" algn="just" fontAlgn="auto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 исследования физических особенностей активных зон перспективных ядерных реакторов различного назначения и базирования. Эксплуатируются критические стенды «Гиацинт» и «Кристалл», подкритический комплекс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Ялина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 fontAlgn="auto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моделирование активных зон как с высокообогащенным (до 90% по урану-235), так и с низкообогащенным (менее 20% по урану-235) урансодержащим ядерным топливом.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 fontAlgn="auto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Различные замедлители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вода, гидрид циркония, бериллий, полиэтилен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0975" indent="-180975" algn="just" fontAlgn="auto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Различные спектры нейтронов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тепловой, промежуточный, быстрый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подкритических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электроядерных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систем.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4953000"/>
            <a:ext cx="1789833" cy="13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869" y="1329132"/>
            <a:ext cx="1605073" cy="2141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78900" y="1360805"/>
            <a:ext cx="254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Критическая сборка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гидридциркониевым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замедлителем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402" y="2514600"/>
            <a:ext cx="1699182" cy="228202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0800000">
            <a:off x="8875482" y="2057400"/>
            <a:ext cx="304800" cy="3322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380605" y="3589655"/>
            <a:ext cx="1694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Критическая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сборка без замедлителя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8773160" y="3769360"/>
            <a:ext cx="299085" cy="4140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404985" y="4876800"/>
            <a:ext cx="2216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Подкритические сборки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ADS-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системы) с тепловым и быстро-тепловым спектрами нейтронов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9067800" y="6019800"/>
            <a:ext cx="304800" cy="3322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0" name="Picture 8" descr="эмблема ру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49020" cy="64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955"/>
            <a:ext cx="8229600" cy="509905"/>
          </a:xfrm>
        </p:spPr>
        <p:txBody>
          <a:bodyPr/>
          <a:lstStyle/>
          <a:p>
            <a:r>
              <a:rPr lang="ru-RU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реакторы в мире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762635" y="895350"/>
            <a:ext cx="5043170" cy="5558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 данным Международного агентства по атомной энергии (МАГАТЭ) в настоящее время в мире эксплуатируется 226 исследовательских ядерных реакторов.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 исследовательских реакторов находятся в режиме временного останова. Продолжается строительство 9 новых исследовательских реакторов. Планируется строительство 13 новых исследовательских реакторов. Кроме того, рассматривается возможность модернизации ряда существующих исследовательских реакторов.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altLang="en-US" sz="2000" dirty="0"/>
          </a:p>
        </p:txBody>
      </p:sp>
      <p:pic>
        <p:nvPicPr>
          <p:cNvPr id="94211" name="Picture 2"/>
          <p:cNvPicPr>
            <a:picLocks noGrp="1" noChangeAspect="1" noChangeArrowheads="1"/>
          </p:cNvPicPr>
          <p:nvPr/>
        </p:nvPicPr>
        <p:blipFill>
          <a:blip r:embed="rId2"/>
          <a:srcRect l="8858" t="18456" r="8858" b="7382"/>
          <a:stretch>
            <a:fillRect/>
          </a:stretch>
        </p:blipFill>
        <p:spPr>
          <a:xfrm>
            <a:off x="6383020" y="842645"/>
            <a:ext cx="4389120" cy="3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15"/>
          <p:cNvPicPr>
            <a:picLocks noChangeAspect="1" noChangeArrowheads="1"/>
          </p:cNvPicPr>
          <p:nvPr/>
        </p:nvPicPr>
        <p:blipFill>
          <a:blip r:embed="rId3"/>
          <a:srcRect l="5905" t="27682" r="2068" b="20300"/>
          <a:stretch>
            <a:fillRect/>
          </a:stretch>
        </p:blipFill>
        <p:spPr bwMode="auto">
          <a:xfrm>
            <a:off x="6350000" y="4114800"/>
            <a:ext cx="4472940" cy="20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5" y="154940"/>
            <a:ext cx="10968990" cy="673735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Центр ядерных исследований и технологий в </a:t>
            </a:r>
            <a:r>
              <a:rPr lang="ru-RU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беларуси</a:t>
            </a:r>
            <a:endParaRPr lang="ru-RU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695960"/>
            <a:ext cx="8881745" cy="61620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36</TotalTime>
  <Words>590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Развитие атомной энергетики: преимущества и мировые тенденции</vt:lpstr>
      <vt:lpstr>Общий обзор мировых тенденций </vt:lpstr>
      <vt:lpstr>ТИПЫ эксплуатируемых энергетических ядерных реакторов </vt:lpstr>
      <vt:lpstr>Ядерный топливный цикл</vt:lpstr>
      <vt:lpstr>Перспективные ядерные энергетические установки</vt:lpstr>
      <vt:lpstr>Малые модульные реакторы</vt:lpstr>
      <vt:lpstr>Существующие исследовательские ядерные установки оиэяи-сосны нан беларуси</vt:lpstr>
      <vt:lpstr>Исследовательские реакторы в мире</vt:lpstr>
      <vt:lpstr>Центр ядерных исследований и технологий в беларуси</vt:lpstr>
      <vt:lpstr>Возможные направления использования  исследовательского реактора в Республике Беларусь</vt:lpstr>
      <vt:lpstr>Возможные направления использования  исследовательского реактора в Республике Беларусь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 В. Козлович</cp:lastModifiedBy>
  <cp:revision>407</cp:revision>
  <dcterms:created xsi:type="dcterms:W3CDTF">2021-05-16T09:37:00Z</dcterms:created>
  <dcterms:modified xsi:type="dcterms:W3CDTF">2021-05-28T14:06:40Z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1049-11.2.0.10130</vt:lpwstr>
  </property>
</Properties>
</file>